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jpeg" ContentType="image/jpeg"/>
  <Override PartName="/ppt/media/image3.wmf" ContentType="image/x-wmf"/>
  <Override PartName="/ppt/media/image4.jpeg" ContentType="image/jpeg"/>
  <Override PartName="/ppt/media/image5.png" ContentType="image/png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1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Beschriftu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2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FD51BFD8-82CE-4030-9E25-8B4F3875C8DB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6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79AB8588-9A48-4F08-A551-F491B3743C1D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160" cy="56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160" cy="80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9DDE2024-6DDF-49EA-B8B8-D887775567E8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16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17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C7CC7096-18BD-463E-AE7E-8D25682969AF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20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21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EBFFE332-291B-4F26-80DE-C78AE706C912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BDEA1A1F-F8CD-4D7B-B5DE-FE02EC3C40F9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Beschriftun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28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29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5B386635-1879-40E7-8022-97BB36F52A4D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32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33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1111FA70-ED92-4CA6-AD99-B0C3422F57BE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4920" cy="115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400" cy="585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800" spc="-1" strike="noStrike">
                <a:solidFill>
                  <a:schemeClr val="dk1"/>
                </a:solidFill>
                <a:latin typeface="Calibri"/>
                <a:ea typeface="MS PGothic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4920" cy="468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FF5D187F-DD16-4FDA-96E0-6C3FD3C983F8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5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6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95CFD9C9-4C8E-4AC9-844B-C63E26377E6D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E6777F0E-A665-434E-96A7-CEB114EE2FF0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160" cy="146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615BBAC2-D18E-43A4-87B3-B52EA7D93A04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360" cy="39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28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29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FD15ECC7-5A48-45F6-A636-B4AD710841BC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32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33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41118A1E-DC1E-4C00-ABFF-DF5CF120B143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360" cy="452268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800" spc="-1" strike="noStrike">
                <a:solidFill>
                  <a:schemeClr val="dk1"/>
                </a:solidFill>
                <a:latin typeface="Calibri"/>
                <a:ea typeface="MS PGothic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386172ED-8B61-4C9F-A69F-1C6B91C15359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41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42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8D732425-2BA8-40B9-8B9E-43D707963FFC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46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28CA8E0F-1500-4808-949E-A26B9E6B87C7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160" cy="584820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6680" cy="584820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800" spc="-1" strike="noStrike">
                <a:solidFill>
                  <a:schemeClr val="dk1"/>
                </a:solidFill>
                <a:latin typeface="Calibri"/>
                <a:ea typeface="MS PGothic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017BAC69-E70A-4AAA-82D1-C02CE497902A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und Inh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54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55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2568EAB6-BE79-4BE2-A788-58C3359BBEE6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body"/>
          </p:nvPr>
        </p:nvSpPr>
        <p:spPr>
          <a:xfrm>
            <a:off x="927000" y="1239840"/>
            <a:ext cx="7552080" cy="454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0" defTabSz="4572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de-DE" sz="1800" spc="-1" strike="noStrike">
                <a:solidFill>
                  <a:srgbClr val="7f7f7f"/>
                </a:solidFill>
                <a:latin typeface="Arial"/>
                <a:ea typeface="MS PGothic"/>
              </a:rPr>
              <a:t>Mastertextformat bearbeiten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457200"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7f7f7f"/>
                </a:solidFill>
                <a:latin typeface="Arial"/>
                <a:ea typeface="MS PGothic"/>
              </a:rPr>
              <a:t>Zweite Ebene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914400"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7f7f7f"/>
                </a:solidFill>
                <a:latin typeface="Arial"/>
                <a:ea typeface="MS PGothic"/>
              </a:rPr>
              <a:t>Dritte Ebene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371600" indent="0" defTabSz="45720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de-DE" sz="1200" spc="-1" strike="noStrike">
                <a:solidFill>
                  <a:srgbClr val="7f7f7f"/>
                </a:solidFill>
                <a:latin typeface="Arial"/>
                <a:ea typeface="MS PGothic"/>
              </a:rPr>
              <a:t>Vierte Ebene</a:t>
            </a:r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60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61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86D8731B-E1D5-4D51-9873-E13064AD694C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64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65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2CC86DB4-CD49-4913-AEE8-93D049BAB371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160" cy="135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4000" spc="-1" strike="noStrike" cap="all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160" cy="1496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marL="228600"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MS PGothic"/>
              </a:rPr>
              <a:t>Mastertextformat bearbeiten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5D33B927-F2CF-446E-9733-9B29DF0E7687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73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74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C3812DB3-30C8-4648-8B44-2D3D3ADC4F9D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78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9CC621D8-02A8-47A9-A8AB-0619072574F1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240" cy="452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  <a:ea typeface="MS PGothic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  <a:ea typeface="MS PGothic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240" cy="452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  <a:ea typeface="MS PGothic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  <a:ea typeface="MS PGothic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C1A3DF6E-BE13-4071-88AF-A6F886CE9510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87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88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3EC668B2-14F2-40F3-BEE9-0EC6949CFF7E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91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92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28E8C684-5A30-49F2-9576-EF187C9897B1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B9E26819-0A47-4C62-8351-5854888C24B1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360" cy="39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7" hidden="1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00" name="Rectangle 8" hidden="1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01" name="Rectangle 25" hidden="1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ACF79B88-BE5B-4A1B-BCDA-621F2EBE25E6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Bild 1" descr=""/>
          <p:cNvPicPr/>
          <p:nvPr/>
        </p:nvPicPr>
        <p:blipFill>
          <a:blip r:embed="rId2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Rectangle 7"/>
          <p:cNvSpPr/>
          <p:nvPr/>
        </p:nvSpPr>
        <p:spPr>
          <a:xfrm>
            <a:off x="380880" y="380880"/>
            <a:ext cx="8454960" cy="453960"/>
          </a:xfrm>
          <a:prstGeom prst="rect">
            <a:avLst/>
          </a:prstGeom>
          <a:solidFill>
            <a:srgbClr val="e88e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04" name="Rectangle 8"/>
          <p:cNvSpPr/>
          <p:nvPr/>
        </p:nvSpPr>
        <p:spPr>
          <a:xfrm>
            <a:off x="380880" y="914400"/>
            <a:ext cx="8454960" cy="5151240"/>
          </a:xfrm>
          <a:prstGeom prst="rect">
            <a:avLst/>
          </a:prstGeom>
          <a:solidFill>
            <a:srgbClr val="eeece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chemeClr val="dk1"/>
              </a:solidFill>
              <a:latin typeface="Calibri"/>
              <a:ea typeface="MS PGothic"/>
            </a:endParaRPr>
          </a:p>
        </p:txBody>
      </p:sp>
      <p:sp>
        <p:nvSpPr>
          <p:cNvPr id="105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AF1E70DB-5F7E-4C15-88EA-2B9863C8D6C5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Bild 1" descr=""/>
          <p:cNvPicPr/>
          <p:nvPr/>
        </p:nvPicPr>
        <p:blipFill>
          <a:blip r:embed="rId3"/>
          <a:stretch/>
        </p:blipFill>
        <p:spPr>
          <a:xfrm>
            <a:off x="338040" y="6213600"/>
            <a:ext cx="2755800" cy="50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36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  <a:ea typeface="MS PGothic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040" cy="63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marL="228600"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040" cy="39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Zweite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  <a:ea typeface="MS PGothic"/>
              </a:rPr>
              <a:t>Dritte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1600" spc="-1" strike="noStrike">
                <a:solidFill>
                  <a:schemeClr val="dk1"/>
                </a:solidFill>
                <a:latin typeface="Calibri"/>
                <a:ea typeface="MS PGothic"/>
              </a:rPr>
              <a:t>Vierte Ebene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1600" spc="-1" strike="noStrike">
                <a:solidFill>
                  <a:schemeClr val="dk1"/>
                </a:solidFill>
                <a:latin typeface="Calibri"/>
                <a:ea typeface="MS PGothic"/>
              </a:rPr>
              <a:t>Fünfte Ebene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480" cy="63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marL="228600" indent="0" defTabSz="4572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480" cy="39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chemeClr val="dk1"/>
                </a:solidFill>
                <a:latin typeface="Calibri"/>
                <a:ea typeface="MS PGothic"/>
              </a:rPr>
              <a:t>Mastertextformat bearbeiten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  <a:ea typeface="MS PGothic"/>
              </a:rPr>
              <a:t>Zweite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defTabSz="4572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  <a:ea typeface="MS PGothic"/>
              </a:rPr>
              <a:t>Dritte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1600" spc="-1" strike="noStrike">
                <a:solidFill>
                  <a:schemeClr val="dk1"/>
                </a:solidFill>
                <a:latin typeface="Calibri"/>
                <a:ea typeface="MS PGothic"/>
              </a:rPr>
              <a:t>Vierte Ebene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1600" spc="-1" strike="noStrike">
                <a:solidFill>
                  <a:schemeClr val="dk1"/>
                </a:solidFill>
                <a:latin typeface="Calibri"/>
                <a:ea typeface="MS PGothic"/>
              </a:rPr>
              <a:t>Fünfte Ebene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&lt;date/time&gt;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224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8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chemeClr val="dk1"/>
                </a:solidFill>
                <a:latin typeface="Calibri"/>
                <a:ea typeface="MS PGothic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fld id="{AEDA936C-8696-46C7-9CDA-5D0271B8792D}" type="slidenum"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&lt;number&gt;</a:t>
            </a:fld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wmf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wmf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8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67CFCFA6-DD16-4371-939E-445B985CBD48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Bild 22" descr=""/>
          <p:cNvPicPr/>
          <p:nvPr/>
        </p:nvPicPr>
        <p:blipFill>
          <a:blip r:embed="rId1"/>
          <a:stretch/>
        </p:blipFill>
        <p:spPr>
          <a:xfrm>
            <a:off x="380880" y="914400"/>
            <a:ext cx="8454960" cy="166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Bild 23" descr=""/>
          <p:cNvPicPr/>
          <p:nvPr/>
        </p:nvPicPr>
        <p:blipFill>
          <a:blip r:embed="rId2"/>
          <a:stretch/>
        </p:blipFill>
        <p:spPr>
          <a:xfrm flipH="1" rot="10800000">
            <a:off x="380880" y="2570040"/>
            <a:ext cx="8454960" cy="14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Rechteck 1"/>
          <p:cNvSpPr/>
          <p:nvPr/>
        </p:nvSpPr>
        <p:spPr>
          <a:xfrm>
            <a:off x="8197920" y="457200"/>
            <a:ext cx="436320" cy="274680"/>
          </a:xfrm>
          <a:prstGeom prst="rect">
            <a:avLst/>
          </a:prstGeom>
          <a:solidFill>
            <a:srgbClr val="e88e2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MS PGothic"/>
            </a:endParaRPr>
          </a:p>
        </p:txBody>
      </p:sp>
      <p:sp>
        <p:nvSpPr>
          <p:cNvPr id="145" name="Rechteck 6"/>
          <p:cNvSpPr/>
          <p:nvPr/>
        </p:nvSpPr>
        <p:spPr>
          <a:xfrm>
            <a:off x="272880" y="6156360"/>
            <a:ext cx="3206520" cy="69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  <a:ea typeface="MS PGothic"/>
            </a:endParaRPr>
          </a:p>
        </p:txBody>
      </p:sp>
      <p:pic>
        <p:nvPicPr>
          <p:cNvPr id="146" name="Bild 2" descr=""/>
          <p:cNvPicPr/>
          <p:nvPr/>
        </p:nvPicPr>
        <p:blipFill>
          <a:blip r:embed="rId3"/>
          <a:stretch/>
        </p:blipFill>
        <p:spPr>
          <a:xfrm>
            <a:off x="1089000" y="3363840"/>
            <a:ext cx="7039080" cy="128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Textfeld 3"/>
          <p:cNvSpPr/>
          <p:nvPr/>
        </p:nvSpPr>
        <p:spPr>
          <a:xfrm>
            <a:off x="1236600" y="4956120"/>
            <a:ext cx="69580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de-DE" sz="2400" spc="-1" strike="noStrike">
                <a:solidFill>
                  <a:srgbClr val="f69b22"/>
                </a:solidFill>
                <a:latin typeface="Calibri"/>
                <a:ea typeface="MS PGothic"/>
              </a:rPr>
              <a:t>Informationen zur Realschulabschlussprüfung und zur Hauptschulabschlussprüfung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b="1" lang="de-DE" sz="2400" spc="-1" strike="noStrike">
                <a:solidFill>
                  <a:srgbClr val="59ac42"/>
                </a:solidFill>
                <a:latin typeface="Calibri"/>
                <a:ea typeface="MS PGothic"/>
              </a:rPr>
              <a:t>Schuljahr 202</a:t>
            </a:r>
            <a:r>
              <a:rPr b="1" lang="en-US" sz="2400" spc="-1" strike="noStrike">
                <a:solidFill>
                  <a:srgbClr val="59ac42"/>
                </a:solidFill>
                <a:latin typeface="Calibri"/>
                <a:ea typeface="MS PGothic"/>
              </a:rPr>
              <a:t>5</a:t>
            </a:r>
            <a:r>
              <a:rPr b="1" lang="de-DE" sz="2400" spc="-1" strike="noStrike">
                <a:solidFill>
                  <a:srgbClr val="59ac42"/>
                </a:solidFill>
                <a:latin typeface="Calibri"/>
                <a:ea typeface="MS PGothic"/>
              </a:rPr>
              <a:t>/2</a:t>
            </a:r>
            <a:r>
              <a:rPr b="1" lang="en-US" sz="2400" spc="-1" strike="noStrike">
                <a:solidFill>
                  <a:srgbClr val="59ac42"/>
                </a:solidFill>
                <a:latin typeface="Calibri"/>
                <a:ea typeface="MS PGothic"/>
              </a:rPr>
              <a:t>6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feld 18"/>
          <p:cNvSpPr/>
          <p:nvPr/>
        </p:nvSpPr>
        <p:spPr>
          <a:xfrm>
            <a:off x="927000" y="431640"/>
            <a:ext cx="6455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Schriftliche Realschulabschlussprüfung – WPF Technik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feld 27"/>
          <p:cNvSpPr/>
          <p:nvPr/>
        </p:nvSpPr>
        <p:spPr>
          <a:xfrm>
            <a:off x="404640" y="909720"/>
            <a:ext cx="8408880" cy="49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Technik: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90 Minuten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Erstkorrektur: FachlehrerIn, Zweitkorrektur: FremdprüferIn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3 Teilbereiche: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Pflichtteil A1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Werkstoffe und Produkte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Produktionstechnik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Pflichtteil A2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Systeme und Prozesse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Wahlteil B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Bautechnik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Versorgung und Entsorgung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Mobilität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3" marL="19432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Zwei der drei Bereiche, SuS wählen einen aus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Hilfsmittel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8576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Zeichengeräte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8576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Wissenschaftlicher Taschenrechner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feld 18"/>
          <p:cNvSpPr/>
          <p:nvPr/>
        </p:nvSpPr>
        <p:spPr>
          <a:xfrm>
            <a:off x="927000" y="431640"/>
            <a:ext cx="633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Schriftliche Realschulabschlussprüfung – WPF AES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feld 27"/>
          <p:cNvSpPr/>
          <p:nvPr/>
        </p:nvSpPr>
        <p:spPr>
          <a:xfrm>
            <a:off x="404640" y="909720"/>
            <a:ext cx="8408880" cy="46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AES: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90 Minuten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Erstkorrektur: FachlehrerIn, Zweitkorrektur: FremdprüferIn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2 Teilbereiche: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Pflichtteil A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(Inhalte Klasse 10) 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Ernährung und Gesundheit 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Lebensgestaltung und Konsum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      </a:t>
            </a: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Es sind alle vier Aufgaben zu bearbeiten.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Wahlteil B 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(Inhalt Klasse 7-9) 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Ernährung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Lernen durch Engagement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Konsum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Gesundheit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      </a:t>
            </a: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Von zwei Wahlaufgaben bearbeiten die Schülerinnen und Schüler </a:t>
            </a:r>
            <a:r>
              <a:rPr b="1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eine</a:t>
            </a:r>
            <a:r>
              <a:rPr b="0" lang="de-DE" sz="1400" spc="-1" strike="noStrike">
                <a:solidFill>
                  <a:schemeClr val="dk1"/>
                </a:solidFill>
                <a:latin typeface="Calibri"/>
                <a:ea typeface="MS PGothic"/>
              </a:rPr>
              <a:t> Wahlaufgabe.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80028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800280"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Grafik 3" descr="Pfeil: Leichte Kurve"/>
          <p:cNvPicPr/>
          <p:nvPr/>
        </p:nvPicPr>
        <p:blipFill>
          <a:blip r:embed="rId1"/>
          <a:stretch/>
        </p:blipFill>
        <p:spPr>
          <a:xfrm>
            <a:off x="1517760" y="2859120"/>
            <a:ext cx="392040" cy="392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Grafik 5" descr="Pfeil: Leichte Kurve"/>
          <p:cNvPicPr/>
          <p:nvPr/>
        </p:nvPicPr>
        <p:blipFill>
          <a:blip r:embed="rId2"/>
          <a:stretch/>
        </p:blipFill>
        <p:spPr>
          <a:xfrm>
            <a:off x="1528920" y="4681080"/>
            <a:ext cx="392040" cy="392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feld 18"/>
          <p:cNvSpPr/>
          <p:nvPr/>
        </p:nvSpPr>
        <p:spPr>
          <a:xfrm>
            <a:off x="927000" y="431640"/>
            <a:ext cx="6516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Schriftliche Realschulabschlussprüfung – WPF Französisch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feld 27"/>
          <p:cNvSpPr/>
          <p:nvPr/>
        </p:nvSpPr>
        <p:spPr>
          <a:xfrm>
            <a:off x="404640" y="909720"/>
            <a:ext cx="8408880" cy="412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Französisch: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90 Minuten (20 + 70 Minuten)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5 Teilbereiche: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A: Hörverstehen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B: textorientierte Aufgaben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C: kontextbezogene Aufgaben zu Wortschatz und grammatischen Strukturen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D: themengebundene Sprachproduktion (ein Text)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Lehrkraft wählt aus 3 Aufgaben 2 aus; 1 der 2 Aufgaben muss bearbeitet werden. 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Ca. 70 Wörter (bei weniger als 60 oder mehr als 80 Wörtern: Punktabzug)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E: Anwendung erworbener Arbeitstechniken / method. Fertigkeiten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Sprachmittlung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Wörterbuch in den Teilen B – E erlaubt.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feld 18"/>
          <p:cNvSpPr/>
          <p:nvPr/>
        </p:nvSpPr>
        <p:spPr>
          <a:xfrm>
            <a:off x="927000" y="431640"/>
            <a:ext cx="68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Optionale mündliche Prüfung in den Fächern Deutsch und Mathematik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feld 27"/>
          <p:cNvSpPr/>
          <p:nvPr/>
        </p:nvSpPr>
        <p:spPr>
          <a:xfrm>
            <a:off x="404640" y="909720"/>
            <a:ext cx="8408880" cy="350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Fächer: Deutsch, Mathematik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 Wunsch des Schülers / der Schülerin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 Entscheidung des Prüfungsvorsitzenden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ca. 15  Minuten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Schwerpunktthema auf Schülerwunsch möglich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FachlehrerIn, ProtokollantIn, Vorsitzendes Mitglied des Prüfungsausschusses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Stoff aus Klassen 7 bis 10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feld 18"/>
          <p:cNvSpPr/>
          <p:nvPr/>
        </p:nvSpPr>
        <p:spPr>
          <a:xfrm>
            <a:off x="927000" y="431640"/>
            <a:ext cx="68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Feststellung Prüfungsergebnis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78" name="Tabelle 2"/>
          <p:cNvGraphicFramePr/>
          <p:nvPr/>
        </p:nvGraphicFramePr>
        <p:xfrm>
          <a:off x="399960" y="969840"/>
          <a:ext cx="8423640" cy="5130000"/>
        </p:xfrm>
        <a:graphic>
          <a:graphicData uri="http://schemas.openxmlformats.org/drawingml/2006/table">
            <a:tbl>
              <a:tblPr/>
              <a:tblGrid>
                <a:gridCol w="1404000"/>
                <a:gridCol w="1404000"/>
                <a:gridCol w="1404000"/>
                <a:gridCol w="1404000"/>
                <a:gridCol w="1404000"/>
                <a:gridCol w="1404000"/>
              </a:tblGrid>
              <a:tr h="1532520"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Deutsch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Mathematik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Englisch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Französisch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AES/Technik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endParaRPr b="1" lang="de-DE" sz="16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014120"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Jahresleistung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Jahresleistung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Jahresleistung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Jahresleistung 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 </a:t>
                      </a: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Jahresleistung 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endParaRPr b="1" lang="de-DE" sz="1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928440">
                <a:tc row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schriftliche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 row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schriftliche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Sprachprüfung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Sprachprüfung 20%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praktische Prüfung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 row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endParaRPr b="1" lang="de-DE" sz="1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9374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schriftliche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schriftliche Prüfung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schriftliche Prüfung 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17480"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optionale mündliche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(37,5% schriftliche Prüfung, 12,5 % mündliche Prüfung)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75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4">
                  <a:txBody>
                    <a:bodyPr lIns="68400" rIns="68400" anchor="ctr">
                      <a:noAutofit/>
                    </a:bodyPr>
                    <a:p>
                      <a:pPr algn="r" defTabSz="457200">
                        <a:lnSpc>
                          <a:spcPct val="107000"/>
                        </a:lnSpc>
                      </a:pPr>
                      <a:endParaRPr b="1" lang="de-DE" sz="2800" spc="-1" strike="noStrike">
                        <a:solidFill>
                          <a:srgbClr val="0070c0"/>
                        </a:solidFill>
                        <a:latin typeface="Calibri"/>
                        <a:ea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feld 18"/>
          <p:cNvSpPr/>
          <p:nvPr/>
        </p:nvSpPr>
        <p:spPr>
          <a:xfrm>
            <a:off x="927000" y="431640"/>
            <a:ext cx="68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Die Realschulprüfung ist bestanden, wenn…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feld 27"/>
          <p:cNvSpPr/>
          <p:nvPr/>
        </p:nvSpPr>
        <p:spPr>
          <a:xfrm>
            <a:off x="404640" y="1285920"/>
            <a:ext cx="8408880" cy="24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Durchschnitt aller maßgebenden Fächer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 besser als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4,0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Durchschnitt der Kernfächer (D, M, E, TE/AES/F)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4,0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Kein ungenügend in einem Kernfach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Qualifizierter Ausgleich bei mehr als einer 5 oder einer 6 in einem Nichtkernfach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feld 18"/>
          <p:cNvSpPr/>
          <p:nvPr/>
        </p:nvSpPr>
        <p:spPr>
          <a:xfrm>
            <a:off x="927000" y="431640"/>
            <a:ext cx="6415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Prüfungstermine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feld 27"/>
          <p:cNvSpPr/>
          <p:nvPr/>
        </p:nvSpPr>
        <p:spPr>
          <a:xfrm>
            <a:off x="404640" y="1198440"/>
            <a:ext cx="8431200" cy="45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457200">
              <a:lnSpc>
                <a:spcPct val="120000"/>
              </a:lnSpc>
              <a:buClr>
                <a:srgbClr val="f69b22"/>
              </a:buClr>
              <a:buFont typeface="OpenSymbol"/>
              <a:buAutoNum type="arabicPeriod"/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Kommunikationsprüfung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Englisch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02.03. – 05.03.2026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457200">
              <a:lnSpc>
                <a:spcPct val="120000"/>
              </a:lnSpc>
              <a:buClr>
                <a:srgbClr val="f69b22"/>
              </a:buClr>
              <a:buFont typeface="Calibri"/>
              <a:buAutoNum type="arabicPeriod"/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Praktische Prüfungen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Technik/ AES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23.03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 –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27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     </a:t>
            </a: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Kommunikationsprüfung</a:t>
            </a: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Französisch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23.03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 –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27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343080" indent="-343080" defTabSz="457200">
              <a:lnSpc>
                <a:spcPct val="120000"/>
              </a:lnSpc>
              <a:buClr>
                <a:srgbClr val="f69b22"/>
              </a:buClr>
              <a:buFont typeface="OpenSymbol"/>
              <a:buAutoNum type="arabicPeriod" startAt="3"/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Schriftliche Prüfungen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Deutsch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08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.05.202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Mathematik 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12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.05.202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   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Englisch 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19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5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Te/AES/F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21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5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4.   Mündliche Prüfungen</a:t>
            </a: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D, M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06.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 –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10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.07.202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rgbClr val="f69b22"/>
                </a:solidFill>
                <a:latin typeface="Arial"/>
                <a:ea typeface="MS PGothic"/>
              </a:rPr>
              <a:t>        </a:t>
            </a:r>
            <a:r>
              <a:rPr b="1" lang="de-DE" sz="1600" spc="-1" strike="noStrike">
                <a:solidFill>
                  <a:srgbClr val="f69b22"/>
                </a:solidFill>
                <a:latin typeface="Arial"/>
                <a:ea typeface="MS PGothic"/>
              </a:rPr>
              <a:t>(optional)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rgbClr val="f69b22"/>
                </a:solidFill>
                <a:latin typeface="Arial"/>
                <a:ea typeface="MS PGothic"/>
              </a:rPr>
              <a:t>Die schriftlichen Prüfungen beginnen um 9.00 Uhr.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3AA8FC68-D459-4A30-91A4-2293123F6A05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4" name="Bild 22" descr=""/>
          <p:cNvPicPr/>
          <p:nvPr/>
        </p:nvPicPr>
        <p:blipFill>
          <a:blip r:embed="rId1"/>
          <a:stretch/>
        </p:blipFill>
        <p:spPr>
          <a:xfrm>
            <a:off x="380880" y="914400"/>
            <a:ext cx="8454960" cy="166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Bild 23" descr=""/>
          <p:cNvPicPr/>
          <p:nvPr/>
        </p:nvPicPr>
        <p:blipFill>
          <a:blip r:embed="rId2"/>
          <a:stretch/>
        </p:blipFill>
        <p:spPr>
          <a:xfrm flipH="1" rot="10800000">
            <a:off x="380880" y="2570040"/>
            <a:ext cx="8454960" cy="14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Rechteck 1"/>
          <p:cNvSpPr/>
          <p:nvPr/>
        </p:nvSpPr>
        <p:spPr>
          <a:xfrm>
            <a:off x="8197920" y="457200"/>
            <a:ext cx="436320" cy="274680"/>
          </a:xfrm>
          <a:prstGeom prst="rect">
            <a:avLst/>
          </a:prstGeom>
          <a:solidFill>
            <a:srgbClr val="e88e2a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Calibri"/>
              <a:ea typeface="MS PGothic"/>
            </a:endParaRPr>
          </a:p>
        </p:txBody>
      </p:sp>
      <p:sp>
        <p:nvSpPr>
          <p:cNvPr id="187" name="Rechteck 6"/>
          <p:cNvSpPr/>
          <p:nvPr/>
        </p:nvSpPr>
        <p:spPr>
          <a:xfrm>
            <a:off x="272880" y="6156360"/>
            <a:ext cx="3206520" cy="69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Calibri"/>
              <a:ea typeface="MS PGothic"/>
            </a:endParaRPr>
          </a:p>
        </p:txBody>
      </p:sp>
      <p:pic>
        <p:nvPicPr>
          <p:cNvPr id="188" name="Bild 2" descr=""/>
          <p:cNvPicPr/>
          <p:nvPr/>
        </p:nvPicPr>
        <p:blipFill>
          <a:blip r:embed="rId3"/>
          <a:stretch/>
        </p:blipFill>
        <p:spPr>
          <a:xfrm>
            <a:off x="1089000" y="3363840"/>
            <a:ext cx="7039080" cy="128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Textfeld 3"/>
          <p:cNvSpPr/>
          <p:nvPr/>
        </p:nvSpPr>
        <p:spPr>
          <a:xfrm>
            <a:off x="1276200" y="5065560"/>
            <a:ext cx="69580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de-DE" sz="2400" spc="-1" strike="noStrike">
                <a:solidFill>
                  <a:srgbClr val="f69b22"/>
                </a:solidFill>
                <a:latin typeface="Calibri"/>
                <a:ea typeface="MS PGothic"/>
              </a:rPr>
              <a:t>Hauptschulabschlussprüfung 202</a:t>
            </a:r>
            <a:r>
              <a:rPr b="1" lang="en-US" sz="2400" spc="-1" strike="noStrike">
                <a:solidFill>
                  <a:srgbClr val="f69b22"/>
                </a:solidFill>
                <a:latin typeface="Calibri"/>
                <a:ea typeface="MS PGothic"/>
              </a:rPr>
              <a:t>6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r>
              <a:rPr b="1" lang="de-DE" sz="2400" spc="-1" strike="noStrike">
                <a:solidFill>
                  <a:srgbClr val="59ac42"/>
                </a:solidFill>
                <a:latin typeface="Calibri"/>
                <a:ea typeface="MS PGothic"/>
              </a:rPr>
              <a:t>Schuljahr 20</a:t>
            </a:r>
            <a:r>
              <a:rPr b="1" lang="en-US" sz="2400" spc="-1" strike="noStrike">
                <a:solidFill>
                  <a:srgbClr val="59ac42"/>
                </a:solidFill>
                <a:latin typeface="Calibri"/>
                <a:ea typeface="MS PGothic"/>
              </a:rPr>
              <a:t>25</a:t>
            </a:r>
            <a:r>
              <a:rPr b="1" lang="de-DE" sz="2400" spc="-1" strike="noStrike">
                <a:solidFill>
                  <a:srgbClr val="59ac42"/>
                </a:solidFill>
                <a:latin typeface="Calibri"/>
                <a:ea typeface="MS PGothic"/>
              </a:rPr>
              <a:t>/202</a:t>
            </a:r>
            <a:r>
              <a:rPr b="1" lang="en-US" sz="2400" spc="-1" strike="noStrike">
                <a:solidFill>
                  <a:srgbClr val="59ac42"/>
                </a:solidFill>
                <a:latin typeface="Calibri"/>
                <a:ea typeface="MS PGothic"/>
              </a:rPr>
              <a:t>6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62D6E1CE-0230-4276-AE6A-794804E4A97C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Bild 23" descr=""/>
          <p:cNvPicPr/>
          <p:nvPr/>
        </p:nvPicPr>
        <p:blipFill>
          <a:blip r:embed="rId1"/>
          <a:stretch/>
        </p:blipFill>
        <p:spPr>
          <a:xfrm flipH="1" rot="10800000">
            <a:off x="380880" y="2570040"/>
            <a:ext cx="8454960" cy="14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Textfeld 27"/>
          <p:cNvSpPr/>
          <p:nvPr/>
        </p:nvSpPr>
        <p:spPr>
          <a:xfrm>
            <a:off x="404640" y="3119400"/>
            <a:ext cx="8354880" cy="19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Kernfächer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Deutsch – Mathematik – Englisch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D/M/E: mindestens 4 Gelingensnachweise (GN) + Kommunikationsprüfung (E)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Prüfungsrelevant: Stoff der Klassen </a:t>
            </a:r>
            <a:r>
              <a:rPr b="1" lang="de-DE" sz="1600" spc="-1" strike="noStrike">
                <a:solidFill>
                  <a:srgbClr val="0070c0"/>
                </a:solidFill>
                <a:latin typeface="Arial"/>
                <a:ea typeface="MS PGothic"/>
              </a:rPr>
              <a:t>7 bis 9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Bild 8" descr=""/>
          <p:cNvPicPr/>
          <p:nvPr/>
        </p:nvPicPr>
        <p:blipFill>
          <a:blip r:embed="rId2"/>
          <a:stretch/>
        </p:blipFill>
        <p:spPr>
          <a:xfrm>
            <a:off x="322200" y="915840"/>
            <a:ext cx="8582040" cy="17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Textfeld 18"/>
          <p:cNvSpPr/>
          <p:nvPr/>
        </p:nvSpPr>
        <p:spPr>
          <a:xfrm>
            <a:off x="927000" y="431640"/>
            <a:ext cx="6729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Vorgaben Kernfächer im Abschlussjahr der Hauptschule (9 oder 10)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feld 18"/>
          <p:cNvSpPr/>
          <p:nvPr/>
        </p:nvSpPr>
        <p:spPr>
          <a:xfrm>
            <a:off x="927000" y="431640"/>
            <a:ext cx="5901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Kommunikationsprüfung Englisch – Hauptschulabschluss 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Textfeld 27"/>
          <p:cNvSpPr/>
          <p:nvPr/>
        </p:nvSpPr>
        <p:spPr>
          <a:xfrm>
            <a:off x="404640" y="1149480"/>
            <a:ext cx="8431200" cy="34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Kommunikationsprüfung - Englisch: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Einzelprüfung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2 Prüfer: Fachlehrer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In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 + Protokollant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Dauer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: 15 Minuten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3 Prüfungsteile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Präsentation Schwerpunktthema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Thema möglichst aus dem englischsprachigen Raum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Themenwahl bis zu den Weihnachtsferien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Mediation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Dialogisches Sprechen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28840" indent="-22860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Vorstrukturierte Rollenkarten als Sprechanlass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50209152-5A7C-4C96-918A-DE81DAF52088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Bild 23" descr=""/>
          <p:cNvPicPr/>
          <p:nvPr/>
        </p:nvPicPr>
        <p:blipFill>
          <a:blip r:embed="rId1"/>
          <a:stretch/>
        </p:blipFill>
        <p:spPr>
          <a:xfrm flipH="1" rot="10800000">
            <a:off x="380880" y="2570040"/>
            <a:ext cx="8454960" cy="14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Textfeld 27"/>
          <p:cNvSpPr/>
          <p:nvPr/>
        </p:nvSpPr>
        <p:spPr>
          <a:xfrm>
            <a:off x="404640" y="2716200"/>
            <a:ext cx="8354880" cy="304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Kernfächer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Deutsch – Mathematik – Englisch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Wahlpflichtfach (Technik oder AES oder Französisch)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D/M/E: mindestens 4 Gelingensnachweise (GN) + Kommunikationsprüfung (E)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Wahlpflichtfach Französisch: mindestens 4 GN + Kommunikationsprüfung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Wahlpflichtfach Technik/AES: mindestens 4 GN (davon bis zu 2 praktische Arbeiten) + praktische Prüfung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Prüfungsrelevant: Stoff der Klassen 7 bis 10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Bild 8" descr=""/>
          <p:cNvPicPr/>
          <p:nvPr/>
        </p:nvPicPr>
        <p:blipFill>
          <a:blip r:embed="rId2"/>
          <a:stretch/>
        </p:blipFill>
        <p:spPr>
          <a:xfrm>
            <a:off x="322200" y="915840"/>
            <a:ext cx="8582040" cy="17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Textfeld 18"/>
          <p:cNvSpPr/>
          <p:nvPr/>
        </p:nvSpPr>
        <p:spPr>
          <a:xfrm>
            <a:off x="543600" y="411120"/>
            <a:ext cx="684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Vorgaben Kernfächer –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feld 18"/>
          <p:cNvSpPr/>
          <p:nvPr/>
        </p:nvSpPr>
        <p:spPr>
          <a:xfrm>
            <a:off x="927000" y="431640"/>
            <a:ext cx="6138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Schriftliche Hauptschulabschlussprüfung – Deutsch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feld 27"/>
          <p:cNvSpPr/>
          <p:nvPr/>
        </p:nvSpPr>
        <p:spPr>
          <a:xfrm>
            <a:off x="404640" y="841320"/>
            <a:ext cx="8408880" cy="47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Deutsch: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Dauer: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0070c0"/>
                </a:solidFill>
                <a:latin typeface="Arial"/>
                <a:ea typeface="MS PGothic"/>
              </a:rPr>
              <a:t>180 Minuten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ErstkorrektorIn: FachlehrerIn, ZweitkorrektorIn: FremdprüferIn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2 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Teil A: Sach- und Gebrauchstexte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 1: Textverständnis und Rechtschreibung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 2: Begründete Stellungnahme mit hinleitenden Aufgaben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Teil B: Literarische Texte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 3: Lyrik </a:t>
            </a:r>
            <a:r>
              <a:rPr b="1" lang="de-DE" sz="1400" spc="-1" strike="noStrike" u="sng">
                <a:solidFill>
                  <a:srgbClr val="000000"/>
                </a:solidFill>
                <a:uFillTx/>
                <a:latin typeface="Arial"/>
                <a:ea typeface="MS PGothic"/>
              </a:rPr>
              <a:t>oder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 Prosa: Aufgaben zum Textverständnis, literarischen Verstehen sowie zum Sprachgebrauch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 4: Ganzschrift: Aufgaben zum Textverständnis, literarischen Verstehen sowie eine produktive Schreibaufgabe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Ganzschrift: „Ein Schatten wie ein Leopard“ von Myron Levoy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Rechtschreibwörterbuch und eine Ausgabe der Lektüre dürfen benutzt werden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feld 18"/>
          <p:cNvSpPr/>
          <p:nvPr/>
        </p:nvSpPr>
        <p:spPr>
          <a:xfrm>
            <a:off x="927000" y="431640"/>
            <a:ext cx="619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Schriftliche Hauptschulabschlussprüfung – Englisch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feld 27"/>
          <p:cNvSpPr/>
          <p:nvPr/>
        </p:nvSpPr>
        <p:spPr>
          <a:xfrm>
            <a:off x="404640" y="909720"/>
            <a:ext cx="8408880" cy="42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Englisch: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Dauer: </a:t>
            </a:r>
            <a:r>
              <a:rPr b="1" lang="de-DE" sz="1600" spc="-1" strike="noStrike">
                <a:solidFill>
                  <a:srgbClr val="0070c0"/>
                </a:solidFill>
                <a:latin typeface="Arial"/>
                <a:ea typeface="MS PGothic"/>
              </a:rPr>
              <a:t>120 Minuten (30 + 90 Minuten)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ErstkorrektorIn: FachlehrerIn, ZweitkorrektorIn: FremdprüferIn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5 Teilbereiche: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Aufgabenbereich A: Hörverstehen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Aufgabenbereich B: Textorientierte Aufgaben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Aufgabenbereich C: Kontextbezogene Aufgaben zu Wortschatz und grammatischen Strukturen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Aufgabenbereich D: Themengebundene Sprachproduktion (zwei Texte)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D1 (ca. 60 Wörter)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D2: Lehrkraft wählt aus 2 Aufgaben 1 aus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MS PGothic"/>
              </a:rPr>
              <a:t> (ca. 80 Wörter)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02888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Wörterbuch in den Teilen B – D erlaubt.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feld 18"/>
          <p:cNvSpPr/>
          <p:nvPr/>
        </p:nvSpPr>
        <p:spPr>
          <a:xfrm>
            <a:off x="927000" y="431640"/>
            <a:ext cx="662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Schriftliche Hauptschulabschlussprüfung – Mathematik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feld 27"/>
          <p:cNvSpPr/>
          <p:nvPr/>
        </p:nvSpPr>
        <p:spPr>
          <a:xfrm>
            <a:off x="404640" y="909720"/>
            <a:ext cx="8408880" cy="48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Mathematik: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Dauer: </a:t>
            </a:r>
            <a:r>
              <a:rPr b="1" lang="de-DE" sz="1600" spc="-1" strike="noStrike">
                <a:solidFill>
                  <a:srgbClr val="0070c0"/>
                </a:solidFill>
                <a:latin typeface="Arial"/>
                <a:ea typeface="MS PGothic"/>
              </a:rPr>
              <a:t>135 Minuten (45 + 90 Minuten)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ErstkorrektorIn: FachlehrerIn, ZweitkorrektorIn: FremdprüferIn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3 Teilbereiche: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Pflichtbereich A1: alle Aufgaben sind zu bearbeiten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Grundkenntnisse, Grundfertigkeiten, grundlegende Lösungsstrategien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Pflichtbereich A2: alle Aufgaben sind zu bearbeiten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Wahlbereich B: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2 von 3 Aufgaben müssen bearbeitet werden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Werden mehr als 2 bearbeitet, zählen die 2 mit der höchsten Punktzahl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Erhöhte Ansprüche im Hinblick auf Lösungsstrategien und Begründungen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Im Teil A1 sind keine Hilfsmittel, nur Zeichengeräte, erlaubt.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In den Teilen A2 und B dürfen Formelsammlung, elektronischer Taschenrechner (nicht programmierbar) und Zeichengeräte verwendet werden.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Rechteck 1"/>
          <p:cNvSpPr/>
          <p:nvPr/>
        </p:nvSpPr>
        <p:spPr>
          <a:xfrm>
            <a:off x="2286000" y="3105720"/>
            <a:ext cx="4568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Praktische Prüfung Technik - RealschulabschlussPraktische Prüfung Technik -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feld 1"/>
          <p:cNvSpPr/>
          <p:nvPr/>
        </p:nvSpPr>
        <p:spPr>
          <a:xfrm>
            <a:off x="927000" y="431640"/>
            <a:ext cx="662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Praktische Hauptschulabschlussprüfung – AES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feld 4"/>
          <p:cNvSpPr/>
          <p:nvPr/>
        </p:nvSpPr>
        <p:spPr>
          <a:xfrm>
            <a:off x="405000" y="910080"/>
            <a:ext cx="8408880" cy="48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AES – fachpraktische Prüfung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Zwei Teile: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Praktischer Teil (6-9 Unterrichtsstunden im Block)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Prüfungsgespräch (ca. 15 Min.)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Drei Phasen: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Planung / Durchführung / Reflexion/ Bewertung der Arbeitsergebnisse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PrüferIn: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Fachlehrerin + weitere Fachlehrkraft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Themen: Inhalte aus Klasse 7-9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→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Ernährung, Gesundheit // Lebensbewältigung, Lebensgestaltung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Gewichtung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: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50% der Jahresleistung im Fach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/>
          </p:nvPr>
        </p:nvSpPr>
        <p:spPr>
          <a:xfrm>
            <a:off x="929160" y="1238400"/>
            <a:ext cx="7552080" cy="454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08000" indent="0" defTabSz="9144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3200" spc="-1" strike="noStrike">
                <a:solidFill>
                  <a:srgbClr val="ff6600"/>
                </a:solidFill>
                <a:latin typeface="Calibri"/>
              </a:rPr>
              <a:t>Technik: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Fachpraktische Prüfung mit Schwerpunkt Elektrotechnik oder Mechanik (Entscheidung trifft Fachlehrkraft)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Zeitumfang: 6-9 Unterrichtsstunden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Prüfungsgespräch  (15 Minuten) über das Prüfungswerkstück und über Themen aus Klasse 7-9 mit einer weiteren Techniklehrkraft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Gewichtung: 50% der Jahresleistung im Fach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feld 5"/>
          <p:cNvSpPr/>
          <p:nvPr/>
        </p:nvSpPr>
        <p:spPr>
          <a:xfrm>
            <a:off x="927000" y="431640"/>
            <a:ext cx="662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Praktische Hauptschulabschlussprüfung – Technik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927000" y="1239840"/>
            <a:ext cx="7552080" cy="454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•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Einzel- oder Partnerprüfung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•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2 PrüferInnen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•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Dauer: 10 Minuten je SchülerIn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•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2 Prüfungsteile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1028880" indent="-28584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ourier New"/>
                <a:ea typeface="MS PGothic"/>
              </a:rPr>
              <a:t>O 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Monologisches Sprechen: Präsentation Schwerpunktthema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486080" indent="-28584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Wingdings"/>
                <a:ea typeface="MS PGothic"/>
              </a:rPr>
              <a:t>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Thema Präsentation: Erfahrungen und Interessen der SchülerInnen/ Themen der Klassenstufen 7 - 9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028880" indent="-28584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ourier New"/>
                <a:ea typeface="MS PGothic"/>
              </a:rPr>
              <a:t>O 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Dialogisches Sprechen: kommunikativ-situative Aufgabenformen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428840" indent="-2286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Wingdings"/>
                <a:ea typeface="MS PGothic"/>
              </a:rPr>
              <a:t>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Realitätsnahe Dialoge (Bildimpuls oder Situationsbeschreibung)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feld 18"/>
          <p:cNvSpPr/>
          <p:nvPr/>
        </p:nvSpPr>
        <p:spPr>
          <a:xfrm>
            <a:off x="927000" y="431640"/>
            <a:ext cx="662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Kommunkationsprüfung Hauptschulabschluss – Französisch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feld 18"/>
          <p:cNvSpPr/>
          <p:nvPr/>
        </p:nvSpPr>
        <p:spPr>
          <a:xfrm>
            <a:off x="927000" y="431640"/>
            <a:ext cx="68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Optionale mündliche Prüfungen – Hauptschulabschluss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feld 27"/>
          <p:cNvSpPr/>
          <p:nvPr/>
        </p:nvSpPr>
        <p:spPr>
          <a:xfrm>
            <a:off x="404640" y="909720"/>
            <a:ext cx="8408880" cy="37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Fächer: Deutsch, Mathematik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 Wunsch des Schülers / der Schülerin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Auf Entscheidung des Prüfungsvorsitzenden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Dauer: ca. 15  Minuten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Schwerpunktthema auf Schülerwunsch möglich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Fachlehrer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In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, ProtokollantIn, Vorsitzendes Mitglied des Prüfungsausschusses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Stoff aus Klassen </a:t>
            </a:r>
            <a:r>
              <a:rPr b="1" lang="de-DE" sz="1600" spc="-1" strike="noStrike">
                <a:solidFill>
                  <a:srgbClr val="0070c0"/>
                </a:solidFill>
                <a:latin typeface="Arial"/>
                <a:ea typeface="MS PGothic"/>
              </a:rPr>
              <a:t>7 bis 9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feld 18"/>
          <p:cNvSpPr/>
          <p:nvPr/>
        </p:nvSpPr>
        <p:spPr>
          <a:xfrm>
            <a:off x="927000" y="431640"/>
            <a:ext cx="68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Feststellung Prüfungsergebnis - Hauptschulabschlussprüfung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13" name="Tabelle 2"/>
          <p:cNvGraphicFramePr/>
          <p:nvPr/>
        </p:nvGraphicFramePr>
        <p:xfrm>
          <a:off x="1898640" y="969840"/>
          <a:ext cx="5679000" cy="5130000"/>
        </p:xfrm>
        <a:graphic>
          <a:graphicData uri="http://schemas.openxmlformats.org/drawingml/2006/table">
            <a:tbl>
              <a:tblPr/>
              <a:tblGrid>
                <a:gridCol w="1404000"/>
                <a:gridCol w="1404000"/>
                <a:gridCol w="1404000"/>
                <a:gridCol w="1467360"/>
              </a:tblGrid>
              <a:tr h="1532520"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Deutsch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Mathematik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Englisch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</a:rPr>
                        <a:t>Wahlpflichtfach</a:t>
                      </a:r>
                      <a:endParaRPr b="0" lang="de-DE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014120"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Jahresleistung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Jahresleistung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Jahresleistung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Jahresleistung 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65000"/>
                      </a:schemeClr>
                    </a:solidFill>
                  </a:tcPr>
                </a:tc>
              </a:tr>
              <a:tr h="928440">
                <a:tc row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schriftliche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 row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schriftliche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Sprachprüfung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95000"/>
                      </a:schemeClr>
                    </a:solidFill>
                  </a:tcPr>
                </a:tc>
                <a:tc row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Praktische Prüfung bzw. Kommunikationsprüfung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</a:tr>
              <a:tr h="9374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schriftliche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30%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17480"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optionale mündliche Prüfung</a:t>
                      </a:r>
                      <a:endParaRPr b="0" lang="de-DE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defTabSz="457200">
                        <a:lnSpc>
                          <a:spcPct val="107000"/>
                        </a:lnSpc>
                      </a:pPr>
                      <a:r>
                        <a:rPr b="1" lang="de-DE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(37,5% schriftliche Prüfung, 12,5 % mündliche Prüfung)</a:t>
                      </a:r>
                      <a:endParaRPr b="0" lang="de-DE" sz="14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75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ctr">
                      <a:noAutofit/>
                    </a:bodyPr>
                    <a:p>
                      <a:pPr algn="r" defTabSz="457200">
                        <a:lnSpc>
                          <a:spcPct val="107000"/>
                        </a:lnSpc>
                      </a:pPr>
                      <a:r>
                        <a:rPr b="1" lang="de-DE" sz="2800" spc="-1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</a:rPr>
                        <a:t>HSA</a:t>
                      </a:r>
                      <a:endParaRPr b="0" lang="de-DE" sz="2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de-DE" sz="1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feld 18"/>
          <p:cNvSpPr/>
          <p:nvPr/>
        </p:nvSpPr>
        <p:spPr>
          <a:xfrm>
            <a:off x="927000" y="431640"/>
            <a:ext cx="68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Die Hauptschulabschlussprüfung ist bestanden, wenn…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feld 27"/>
          <p:cNvSpPr/>
          <p:nvPr/>
        </p:nvSpPr>
        <p:spPr>
          <a:xfrm>
            <a:off x="404640" y="909720"/>
            <a:ext cx="8408880" cy="39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Durchschnitt aller maßgebenden Fächer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besser als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4,5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nicht mehr als zwei Prüfungsfächer schlechter als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4,0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    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UND qualifizierter Ausgleich durch andere Prüfungsfächer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nicht mehr als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zwei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 maßgebende Fächer schlechter als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4,0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feld 18"/>
          <p:cNvSpPr/>
          <p:nvPr/>
        </p:nvSpPr>
        <p:spPr>
          <a:xfrm>
            <a:off x="927000" y="456480"/>
            <a:ext cx="6415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Hauptschulabschlussprüfungstermine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Textfeld 27"/>
          <p:cNvSpPr/>
          <p:nvPr/>
        </p:nvSpPr>
        <p:spPr>
          <a:xfrm>
            <a:off x="404640" y="1198440"/>
            <a:ext cx="8431200" cy="48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457200">
              <a:lnSpc>
                <a:spcPct val="120000"/>
              </a:lnSpc>
              <a:buClr>
                <a:srgbClr val="f69b22"/>
              </a:buClr>
              <a:buFont typeface="OpenSymbol"/>
              <a:buAutoNum type="arabicPeriod"/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Kommunikationsprüfung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Englisch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02.03. – 05.03.2026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defTabSz="457200">
              <a:lnSpc>
                <a:spcPct val="120000"/>
              </a:lnSpc>
              <a:buClr>
                <a:srgbClr val="f69b22"/>
              </a:buClr>
              <a:buFont typeface="Calibri"/>
              <a:buAutoNum type="arabicPeriod"/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Praktische Prüfungen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Technik/ AES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23.03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 –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27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     </a:t>
            </a: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Kommunikationsprüfung</a:t>
            </a: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Französisch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23.03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 –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27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3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    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343080" indent="-343080" defTabSz="457200">
              <a:lnSpc>
                <a:spcPct val="120000"/>
              </a:lnSpc>
              <a:buClr>
                <a:srgbClr val="f69b22"/>
              </a:buClr>
              <a:buFont typeface="OpenSymbol"/>
              <a:buAutoNum type="arabicPeriod" startAt="3"/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Schriftliche Prüfungen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Deutsch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08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.05.202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   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Mathematik 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  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12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.05.202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   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Englisch 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  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19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5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r>
              <a:rPr b="1" lang="de-DE" sz="18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rgbClr val="ff0000"/>
                </a:solidFill>
                <a:latin typeface="Arial"/>
                <a:ea typeface="MS PGothic"/>
              </a:rPr>
              <a:t>	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4.   Mündliche Prüfungen</a:t>
            </a:r>
            <a:r>
              <a:rPr b="1" lang="de-DE" sz="1800" spc="-1" strike="noStrike">
                <a:solidFill>
                  <a:srgbClr val="f69b22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D, M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MS PGothic"/>
              </a:rPr>
              <a:t>  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06.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 –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10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.07.202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MS PGothic"/>
              </a:rPr>
              <a:t>6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rgbClr val="f69b22"/>
                </a:solidFill>
                <a:latin typeface="Arial"/>
                <a:ea typeface="MS PGothic"/>
              </a:rPr>
              <a:t>        </a:t>
            </a:r>
            <a:r>
              <a:rPr b="1" lang="de-DE" sz="1600" spc="-1" strike="noStrike">
                <a:solidFill>
                  <a:srgbClr val="f69b22"/>
                </a:solidFill>
                <a:latin typeface="Arial"/>
                <a:ea typeface="MS PGothic"/>
              </a:rPr>
              <a:t>(optional)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rgbClr val="f69b22"/>
                </a:solidFill>
                <a:latin typeface="Arial"/>
                <a:ea typeface="MS PGothic"/>
              </a:rPr>
              <a:t>Die schriftlichen Prüfungen beginnen um 9.00 Uhr.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feld 18"/>
          <p:cNvSpPr/>
          <p:nvPr/>
        </p:nvSpPr>
        <p:spPr>
          <a:xfrm>
            <a:off x="927000" y="431640"/>
            <a:ext cx="5699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Kommunikationsprüfung Englisch –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feld 27"/>
          <p:cNvSpPr/>
          <p:nvPr/>
        </p:nvSpPr>
        <p:spPr>
          <a:xfrm>
            <a:off x="404640" y="909720"/>
            <a:ext cx="8431200" cy="335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Einzel- oder Partnerprüfung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2 PrüferInnen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15 Minuten je SchülerIn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3 Prüfungsteile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Präsentation Schwerpunktthema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Thema muss aus dem englischsprachigen Raum sein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Themenwahl bis zu den Weihnachtsferien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Mediation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Kommunikative und situative Aufgabenformen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28840" indent="-22860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Bilder als Sprechanlässe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28840" indent="-22860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Diskussion, Rollenspiel, Dialoge, …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5"/>
          <p:cNvSpPr/>
          <p:nvPr/>
        </p:nvSpPr>
        <p:spPr>
          <a:xfrm>
            <a:off x="8151480" y="457200"/>
            <a:ext cx="8485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45000" bIns="45000" anchor="t">
            <a:spAutoFit/>
          </a:bodyPr>
          <a:p>
            <a:pPr defTabSz="457200">
              <a:lnSpc>
                <a:spcPct val="100000"/>
              </a:lnSpc>
            </a:pPr>
            <a:fld id="{E6F6D876-CC08-4176-8E48-0FE01C6AD031}" type="slidenum">
              <a:rPr b="0" lang="de-DE" sz="1200" spc="-1" strike="noStrike">
                <a:solidFill>
                  <a:srgbClr val="f3f3f3"/>
                </a:solidFill>
                <a:latin typeface="Verdana"/>
                <a:ea typeface="MS PGothic"/>
              </a:rPr>
              <a:t>&lt;number&gt;</a:t>
            </a:fld>
            <a:endParaRPr b="0" lang="de-DE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Textfeld 18"/>
          <p:cNvSpPr/>
          <p:nvPr/>
        </p:nvSpPr>
        <p:spPr>
          <a:xfrm>
            <a:off x="927000" y="431640"/>
            <a:ext cx="6885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MS PGothic"/>
              </a:rPr>
              <a:t>Quellen und Informationen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Textfeld 27"/>
          <p:cNvSpPr/>
          <p:nvPr/>
        </p:nvSpPr>
        <p:spPr>
          <a:xfrm>
            <a:off x="404640" y="909720"/>
            <a:ext cx="8408880" cy="25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www.bildungsplaene-bw.de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www.schule-bw.de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https://www.km-bw.de/,Lde/Startseite/Schule/Realschule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MS PGothic"/>
              </a:rPr>
              <a:t>Präsentation des Elternabends (im Downloadbereich der Schulhomepage)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feld 18"/>
          <p:cNvSpPr/>
          <p:nvPr/>
        </p:nvSpPr>
        <p:spPr>
          <a:xfrm>
            <a:off x="927000" y="431640"/>
            <a:ext cx="4817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Praktische Prüfung Technik -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feld 27"/>
          <p:cNvSpPr/>
          <p:nvPr/>
        </p:nvSpPr>
        <p:spPr>
          <a:xfrm>
            <a:off x="404640" y="977760"/>
            <a:ext cx="8408880" cy="45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Technik: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Zwei Teile: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Praktischer Teil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Prüfungsgespräch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 praktischer Teil: 9 Unterrichtstunden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Drei Phasen: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Planung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Fertigung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Inbetriebnahme und Optimierung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PrüferIn: FachlehrerIn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 Prüfungsgespräch: 15 Minuten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PrüferIn: FachlehrerIn + weitere Fachlehrkraft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feld 18"/>
          <p:cNvSpPr/>
          <p:nvPr/>
        </p:nvSpPr>
        <p:spPr>
          <a:xfrm>
            <a:off x="927000" y="431640"/>
            <a:ext cx="4817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Praktische Prüfung AES -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feld 27"/>
          <p:cNvSpPr/>
          <p:nvPr/>
        </p:nvSpPr>
        <p:spPr>
          <a:xfrm>
            <a:off x="404640" y="977760"/>
            <a:ext cx="8408880" cy="45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AES: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Zwei Teile: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Praktischer Teil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Prüfungsgespräch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 praktischer Teil: 6-9 Unterrichtstunden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Drei Phasen: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Planung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Durchführung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Reflexion/ Bewertung der Arbeitsergebnisse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PrüferIn: FachlehrerIn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743040"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 Prüfungsgespräch: 15 Minuten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PrüferIn: FachlehrerIn + weitere Fachlehrkraft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feld 18"/>
          <p:cNvSpPr/>
          <p:nvPr/>
        </p:nvSpPr>
        <p:spPr>
          <a:xfrm>
            <a:off x="927000" y="431640"/>
            <a:ext cx="6138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Kommunikationsprüfung – Französisch – Realschulabschluss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feld 27"/>
          <p:cNvSpPr/>
          <p:nvPr/>
        </p:nvSpPr>
        <p:spPr>
          <a:xfrm>
            <a:off x="404640" y="909720"/>
            <a:ext cx="8431200" cy="31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Einzel- oder Partnerprüfung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2 PrüferInnen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10 Minuten je SchülerIn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2 Prüfungsteile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Monologisches Sprechen: Präsentation Schwerpunktthema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Thema Präsentation: soziokulturelles Orientierungswissen / Themen der Klassenstufen 7 - 10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Themenwahl bis zu den Weihnachtsferien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Dialogisches Sprechen: kommunikativ-situative Aufgabenformen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28840" indent="-22860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 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Realitätsnahe Dialoge (Bildimpuls oder Situationsbeschreibung)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feld 18"/>
          <p:cNvSpPr/>
          <p:nvPr/>
        </p:nvSpPr>
        <p:spPr>
          <a:xfrm>
            <a:off x="927000" y="431640"/>
            <a:ext cx="6464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Schriftliche Realschulabschlussprüfung – Deutsch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feld 27"/>
          <p:cNvSpPr/>
          <p:nvPr/>
        </p:nvSpPr>
        <p:spPr>
          <a:xfrm>
            <a:off x="404640" y="909720"/>
            <a:ext cx="8408880" cy="46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Deutsch: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240 Minuten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ErstkorrektorIn: FachlehrerIn, ZweitkorrektorIn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3 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Pflichtteil A1: 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Sachtext als Basis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Textverständnis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Rechtschreibung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Grammatik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Pflichtteil A2: 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Ganzschrift „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MS PGothic"/>
              </a:rPr>
              <a:t>Als die Welt uns gehörte</a:t>
            </a: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“ von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MS PGothic"/>
              </a:rPr>
              <a:t> Liz Kessler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Textverständnis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Produktive Schreibaufgabe: Gespräch, Tagebucheintrag, Innerer Monolog oder Brief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Wahlteil B:  Aufsatz – aus den drei Arten ist eine zu wählen</a:t>
            </a: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	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Textbeschreibung Lyrik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Textbeschreibung Prosa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MS PGothic"/>
              </a:rPr>
              <a:t>Textgebundene dialektische Erörterung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Rechtschreibwörterbuch und eine Ausgabe der Lektüre dürfen benutzt werden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feld 2"/>
          <p:cNvSpPr/>
          <p:nvPr/>
        </p:nvSpPr>
        <p:spPr>
          <a:xfrm>
            <a:off x="927000" y="431640"/>
            <a:ext cx="6138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Schriftliche Realschulabschlussprüfung – Mathematik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feld 7"/>
          <p:cNvSpPr/>
          <p:nvPr/>
        </p:nvSpPr>
        <p:spPr>
          <a:xfrm>
            <a:off x="404640" y="909720"/>
            <a:ext cx="8408880" cy="39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Mathematik: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210 Minuten (45 + 165 Minuten)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ErstkorrektorIn: FachlehrerIn, ZweitkorrektorIn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3 Teilbereiche: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Pflichtbereich A1: alle Aufgaben sind zu bearbeiten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Grundkenntnisse, Grundfertigkeiten, grundlegende Lösungsstrategien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Pflichtbereich A2: alle Aufgaben sind zu bearbeiten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Wahlbereich B: 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Von 3 Aufgaben müssen 2 bearbeitet werden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Werden mehr als 2 bearbeitet, zählen die 2 mit der höchsten Punktzahl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Erhöhte Ansprüche im Hinblick auf Lösungsstrategien und Begründungen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Im Teil A1 sind keine Hilfsmittel, nur Zeichengeräte, erlaubt.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In den Teilen A2 und B dürfen Formelsammlung, elektronischer Taschenrechner (nicht programmierbar), Parabelschablone und Zeichengeräte verwendet werden. 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feld 18"/>
          <p:cNvSpPr/>
          <p:nvPr/>
        </p:nvSpPr>
        <p:spPr>
          <a:xfrm>
            <a:off x="927000" y="431640"/>
            <a:ext cx="6358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de-DE" sz="1800" spc="-1" strike="noStrike">
                <a:solidFill>
                  <a:schemeClr val="lt1"/>
                </a:solidFill>
                <a:latin typeface="Calibri"/>
                <a:ea typeface="MS PGothic"/>
              </a:rPr>
              <a:t>Schriftliche Realschulabschlussprüfung – Englisch 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feld 27"/>
          <p:cNvSpPr/>
          <p:nvPr/>
        </p:nvSpPr>
        <p:spPr>
          <a:xfrm>
            <a:off x="404640" y="909720"/>
            <a:ext cx="8408880" cy="46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20000"/>
              </a:lnSpc>
            </a:pPr>
            <a:endParaRPr b="0" lang="de-DE" sz="100" spc="-1" strike="noStrike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20000"/>
              </a:lnSpc>
            </a:pPr>
            <a:r>
              <a:rPr b="1" lang="de-DE" sz="1800" spc="-1" strike="noStrike" u="sng">
                <a:solidFill>
                  <a:srgbClr val="f69b22"/>
                </a:solidFill>
                <a:uFillTx/>
                <a:latin typeface="Arial"/>
                <a:ea typeface="MS PGothic"/>
              </a:rPr>
              <a:t>Englisch: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Dauer: 150 Minuten (30 + 120 Minuten) RSA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 defTabSz="45720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5 Teilbereiche: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A: Hörverstehen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B: textorientierte Aufgaben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C: kontextbezogene Aufgaben zu Wortschatz und grammatischen Strukturen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D: themengebundene Sprachproduktion (zwei Texte)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D1: 100 Wörter (bei weniger als 90 oder mehr als 120 Wörtern: Punktabzug)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Oft geht es darum, die eigene Meinung in der Fremdsprache auszudrücken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D2: Lehrkraft wählt aus 3 Aufgaben 2 aus; 1 der 2 Aufgaben muss bearbeitet werden (Tagebucheintrag, Erzählung, Brief, E-Mail, Zeitungsartikel, …).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D2: 160 Wörter (bei weniger als 140 oder mehr als 200 Wörtern: Punktabzug)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285840" defTabSz="457200">
              <a:lnSpc>
                <a:spcPct val="120000"/>
              </a:lnSpc>
              <a:buClr>
                <a:srgbClr val="000000"/>
              </a:buClr>
              <a:buFont typeface="Courier New"/>
              <a:buChar char="o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Aufgabenbereich E: Anwendung erworbener Arbeitstechniken / method. Fertigkeiten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lvl="2" marL="1486080" indent="-285840" defTabSz="457200">
              <a:lnSpc>
                <a:spcPct val="12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de-DE" sz="1400" spc="-1" strike="noStrike">
                <a:solidFill>
                  <a:schemeClr val="dk1"/>
                </a:solidFill>
                <a:latin typeface="Arial"/>
                <a:ea typeface="MS PGothic"/>
              </a:rPr>
              <a:t>Sprachmittlung</a:t>
            </a: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endParaRPr b="0" lang="de-DE" sz="1400" spc="-1" strike="noStrike">
              <a:solidFill>
                <a:srgbClr val="000000"/>
              </a:solidFill>
              <a:latin typeface="Calibri"/>
            </a:endParaRPr>
          </a:p>
          <a:p>
            <a:pPr marL="1200240" defTabSz="457200">
              <a:lnSpc>
                <a:spcPct val="120000"/>
              </a:lnSpc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  <a:ea typeface="MS PGothic"/>
              </a:rPr>
              <a:t>Wörterbuch in den Teilen B – E erlaubt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4e4c4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Collabora_Office/24.04.13.3$Linux_X86_64 LibreOffice_project/cdcd03782bd25d2386546eda84b673742c8c8916</Application>
  <AppVersion>15.0000</AppVersion>
  <Words>1401</Words>
  <Paragraphs>410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2013-09-17T07:29:13Z</dcterms:created>
  <dc:creator>Sabine Baier</dc:creator>
  <dc:description/>
  <dc:language>de-DE</dc:language>
  <cp:lastModifiedBy/>
  <dcterms:modified xsi:type="dcterms:W3CDTF">2025-09-28T16:57:32Z</dcterms:modified>
  <cp:revision>158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(4:3)</vt:lpwstr>
  </property>
  <property fmtid="{D5CDD505-2E9C-101B-9397-08002B2CF9AE}" pid="3" name="Slides">
    <vt:i4>30</vt:i4>
  </property>
</Properties>
</file>